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7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FB7B2A-8A3E-45EC-A2A9-8655107EE815}" v="7" dt="2023-08-16T14:32:26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136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lo Rodrigues Cardoso Silva" userId="S::art0055882@aluno.firjansenaisesi.com.br::f3637d20-ea86-48ea-b146-d0ce0a25243f" providerId="AD" clId="Web-{CDFB7B2A-8A3E-45EC-A2A9-8655107EE815}"/>
    <pc:docChg chg="modSld">
      <pc:chgData name="Danilo Rodrigues Cardoso Silva" userId="S::art0055882@aluno.firjansenaisesi.com.br::f3637d20-ea86-48ea-b146-d0ce0a25243f" providerId="AD" clId="Web-{CDFB7B2A-8A3E-45EC-A2A9-8655107EE815}" dt="2023-08-16T14:32:26.209" v="6"/>
      <pc:docMkLst>
        <pc:docMk/>
      </pc:docMkLst>
      <pc:sldChg chg="modSp">
        <pc:chgData name="Danilo Rodrigues Cardoso Silva" userId="S::art0055882@aluno.firjansenaisesi.com.br::f3637d20-ea86-48ea-b146-d0ce0a25243f" providerId="AD" clId="Web-{CDFB7B2A-8A3E-45EC-A2A9-8655107EE815}" dt="2023-08-16T14:32:00.411" v="4" actId="20577"/>
        <pc:sldMkLst>
          <pc:docMk/>
          <pc:sldMk cId="3073102167" sldId="256"/>
        </pc:sldMkLst>
        <pc:spChg chg="mod">
          <ac:chgData name="Danilo Rodrigues Cardoso Silva" userId="S::art0055882@aluno.firjansenaisesi.com.br::f3637d20-ea86-48ea-b146-d0ce0a25243f" providerId="AD" clId="Web-{CDFB7B2A-8A3E-45EC-A2A9-8655107EE815}" dt="2023-08-16T14:32:00.411" v="4" actId="20577"/>
          <ac:spMkLst>
            <pc:docMk/>
            <pc:sldMk cId="3073102167" sldId="256"/>
            <ac:spMk id="2" creationId="{E875B81C-035A-472A-9B10-6BC30E0F5601}"/>
          </ac:spMkLst>
        </pc:spChg>
      </pc:sldChg>
      <pc:sldChg chg="modTransition">
        <pc:chgData name="Danilo Rodrigues Cardoso Silva" userId="S::art0055882@aluno.firjansenaisesi.com.br::f3637d20-ea86-48ea-b146-d0ce0a25243f" providerId="AD" clId="Web-{CDFB7B2A-8A3E-45EC-A2A9-8655107EE815}" dt="2023-08-16T14:32:26.209" v="6"/>
        <pc:sldMkLst>
          <pc:docMk/>
          <pc:sldMk cId="2107280680" sldId="25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600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666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456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4886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792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43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6128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98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27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5886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64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22460-C3BA-4931-8C49-747FAE30378B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47349-1D02-42D5-8DEA-EB099C328F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0372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file/Wjmd4WdnUNy4iVvFzjBlez/Organikos-Fluxograma?type=design&amp;node-id=0-1&amp;mode=design&amp;t=MIDUIfvszH0eR6bE-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75B81C-035A-472A-9B10-6BC30E0F5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pt-BR" dirty="0">
                <a:latin typeface="Segoe UI Semibold"/>
                <a:cs typeface="Segoe UI Semibold"/>
              </a:rPr>
              <a:t>Construa o primeiro ser eucarionte artificial com</a:t>
            </a:r>
            <a:endParaRPr lang="pt-BR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102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FA28CA-6492-4CF9-BA45-B97D8953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CED3BC7-48FC-43FD-8E0F-B376E381C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343" y="1825625"/>
            <a:ext cx="6803313" cy="4351338"/>
          </a:xfrm>
        </p:spPr>
      </p:pic>
    </p:spTree>
    <p:extLst>
      <p:ext uri="{BB962C8B-B14F-4D97-AF65-F5344CB8AC3E}">
        <p14:creationId xmlns:p14="http://schemas.microsoft.com/office/powerpoint/2010/main" val="1578379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26158-6D98-4184-B654-CA2B93A3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Mecânicas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A57257-35B4-4B19-A733-9DA6F9DC6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pt-BR" sz="1800" dirty="0"/>
              <a:t>Mecânicas de Jogo: Baseadas em arrastar e soltar (</a:t>
            </a:r>
            <a:r>
              <a:rPr lang="pt-BR" sz="1800" dirty="0" err="1"/>
              <a:t>drag</a:t>
            </a:r>
            <a:r>
              <a:rPr lang="pt-BR" sz="1800" dirty="0"/>
              <a:t>-</a:t>
            </a:r>
            <a:r>
              <a:rPr lang="pt-BR" sz="1800" dirty="0" err="1"/>
              <a:t>in-drop</a:t>
            </a:r>
            <a:r>
              <a:rPr lang="pt-BR" sz="1800" dirty="0"/>
              <a:t>) com o mouse, o jogador posiciona organelas na célula, exigindo precisão.</a:t>
            </a:r>
          </a:p>
          <a:p>
            <a:r>
              <a:rPr lang="pt-BR" sz="1800" dirty="0"/>
              <a:t>Desempenho e Estrelas: Obter estrelas requer atender requisitos de desempenho - 1 estrela por completar, 2 estrelas por concluir sem erros ou rapidamente, 3 estrelas por ambos.</a:t>
            </a:r>
          </a:p>
          <a:p>
            <a:r>
              <a:rPr lang="pt-BR" sz="1800" dirty="0"/>
              <a:t>Sistema de Moedas: Moedas relacionadas ao desempenho - 100 moedas por perfeição, 60 por desempenho intermediário, 20 por conclusão básica; acumuláveis para uso em uma futura loja.</a:t>
            </a:r>
          </a:p>
          <a:p>
            <a:r>
              <a:rPr lang="pt-BR" sz="1800" dirty="0"/>
              <a:t>Possibilidade de Refazer: Jogador pode repetir fases para acumular mais moedas, o que terá maior relevância com a introdução do sistema de loja.</a:t>
            </a:r>
          </a:p>
        </p:txBody>
      </p:sp>
    </p:spTree>
    <p:extLst>
      <p:ext uri="{BB962C8B-B14F-4D97-AF65-F5344CB8AC3E}">
        <p14:creationId xmlns:p14="http://schemas.microsoft.com/office/powerpoint/2010/main" val="3520929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2DC31F-8860-48D9-921D-6FBC93F48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3C1201-3B93-4137-98F3-7BA592C8F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3200" cy="4351338"/>
          </a:xfrm>
        </p:spPr>
        <p:txBody>
          <a:bodyPr>
            <a:normAutofit/>
          </a:bodyPr>
          <a:lstStyle/>
          <a:p>
            <a:r>
              <a:rPr lang="pt-BR" sz="1800" dirty="0"/>
              <a:t>Materiais Bônus: O jogo introduzirá o modo "Vanguarda Viral" após a conclusão de todas as fases.</a:t>
            </a:r>
          </a:p>
          <a:p>
            <a:r>
              <a:rPr lang="pt-BR" sz="1800" dirty="0"/>
              <a:t>Modo Tower </a:t>
            </a:r>
            <a:r>
              <a:rPr lang="pt-BR" sz="1800" dirty="0" err="1"/>
              <a:t>Defense</a:t>
            </a:r>
            <a:r>
              <a:rPr lang="pt-BR" sz="1800" dirty="0"/>
              <a:t>: No modo, o jogador defende o corpo do ser vivo de vírus usando "armas" como vacinas, soros e um robô anticorpo.</a:t>
            </a:r>
          </a:p>
          <a:p>
            <a:r>
              <a:rPr lang="pt-BR" sz="1800" dirty="0"/>
              <a:t>Estratégia e Variedade: As "armas" afetam tipos específicos de vírus; o robô anticorpo ataca qualquer vírus, mas é menos poderoso.</a:t>
            </a:r>
          </a:p>
          <a:p>
            <a:r>
              <a:rPr lang="pt-BR" sz="1800" dirty="0"/>
              <a:t>Recompensas: Concluir o modo resulta em recompensas em moedas, baseadas na saúde do ser afetada pelas viroses (100-80%: 90 moedas, 79-50%: 50 moedas, abaixo de 49%: 20 moedas).</a:t>
            </a:r>
          </a:p>
          <a:p>
            <a:r>
              <a:rPr lang="pt-BR" sz="1800" dirty="0"/>
              <a:t>Extensão da Experiência: O modo "Vanguarda Viral" expande a jogabilidade e as recompensas, enriquecendo a experiência geral do jogo.</a:t>
            </a:r>
          </a:p>
        </p:txBody>
      </p:sp>
    </p:spTree>
    <p:extLst>
      <p:ext uri="{BB962C8B-B14F-4D97-AF65-F5344CB8AC3E}">
        <p14:creationId xmlns:p14="http://schemas.microsoft.com/office/powerpoint/2010/main" val="259837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CCF4A6-A294-40DA-A969-28D8C92DB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004"/>
            <a:ext cx="10515600" cy="380381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sz="3600" b="1" dirty="0"/>
              <a:t>3. Resumo do Jogo</a:t>
            </a:r>
          </a:p>
          <a:p>
            <a:pPr marL="0" indent="0">
              <a:buNone/>
            </a:pPr>
            <a:r>
              <a:rPr lang="pt-BR" sz="3600" b="1" dirty="0"/>
              <a:t>4. Personagens</a:t>
            </a:r>
          </a:p>
          <a:p>
            <a:pPr marL="0" indent="0">
              <a:buNone/>
            </a:pPr>
            <a:r>
              <a:rPr lang="pt-BR" sz="3600" b="1" dirty="0"/>
              <a:t>5. Gameplay</a:t>
            </a:r>
          </a:p>
          <a:p>
            <a:pPr marL="0" indent="0">
              <a:buNone/>
            </a:pPr>
            <a:r>
              <a:rPr lang="pt-BR" sz="3600" b="1" dirty="0"/>
              <a:t>6. </a:t>
            </a:r>
            <a:r>
              <a:rPr lang="pt-BR" sz="3600" b="1" dirty="0" err="1"/>
              <a:t>Level</a:t>
            </a:r>
            <a:r>
              <a:rPr lang="pt-BR" sz="3600" b="1" dirty="0"/>
              <a:t> Design/Mundo do Jogo</a:t>
            </a:r>
          </a:p>
          <a:p>
            <a:pPr marL="0" indent="0">
              <a:buNone/>
            </a:pPr>
            <a:r>
              <a:rPr lang="pt-BR" sz="3600" b="1" dirty="0"/>
              <a:t>7. Experiência do Jogo</a:t>
            </a:r>
          </a:p>
          <a:p>
            <a:pPr marL="0" indent="0">
              <a:buNone/>
            </a:pPr>
            <a:r>
              <a:rPr lang="pt-BR" sz="3600" b="1" dirty="0"/>
              <a:t>8. Interface/protótipo</a:t>
            </a:r>
          </a:p>
          <a:p>
            <a:pPr marL="0" indent="0">
              <a:buNone/>
            </a:pPr>
            <a:r>
              <a:rPr lang="pt-BR" sz="3600" b="1" dirty="0"/>
              <a:t>10. Mecânica</a:t>
            </a:r>
          </a:p>
          <a:p>
            <a:pPr marL="0" indent="0">
              <a:buNone/>
            </a:pPr>
            <a:r>
              <a:rPr lang="pt-BR" sz="3600" b="1" dirty="0"/>
              <a:t>11. Material Bônus</a:t>
            </a:r>
          </a:p>
          <a:p>
            <a:pPr marL="0" indent="0">
              <a:buNone/>
            </a:pPr>
            <a:r>
              <a:rPr lang="pt-BR" sz="3600" b="1" dirty="0"/>
              <a:t>12. Produtos de Backlog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DFEDA77-0D3D-4F52-8F2C-AE9011721901}"/>
              </a:ext>
            </a:extLst>
          </p:cNvPr>
          <p:cNvSpPr txBox="1"/>
          <p:nvPr/>
        </p:nvSpPr>
        <p:spPr>
          <a:xfrm>
            <a:off x="475861" y="699796"/>
            <a:ext cx="3489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Índice:</a:t>
            </a:r>
          </a:p>
        </p:txBody>
      </p:sp>
    </p:spTree>
    <p:extLst>
      <p:ext uri="{BB962C8B-B14F-4D97-AF65-F5344CB8AC3E}">
        <p14:creationId xmlns:p14="http://schemas.microsoft.com/office/powerpoint/2010/main" val="2574472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E3101-0944-4C04-836F-E6FE0CC9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 do Jogo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C7DB57-D3C1-457F-963F-1C8521ADB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543939" cy="4351338"/>
          </a:xfrm>
        </p:spPr>
        <p:txBody>
          <a:bodyPr>
            <a:normAutofit/>
          </a:bodyPr>
          <a:lstStyle/>
          <a:p>
            <a:r>
              <a:rPr lang="pt-BR" sz="1800" dirty="0"/>
              <a:t>No jogo "</a:t>
            </a:r>
            <a:r>
              <a:rPr lang="pt-BR" sz="1800" dirty="0" err="1"/>
              <a:t>Organikos</a:t>
            </a:r>
            <a:r>
              <a:rPr lang="pt-BR" sz="1800" dirty="0"/>
              <a:t>", o jogador é uma IA que busca criar uma célula artificial eucariótica para ganhar reconhecimento na ciência.</a:t>
            </a:r>
          </a:p>
          <a:p>
            <a:r>
              <a:rPr lang="pt-BR" sz="1800" dirty="0"/>
              <a:t>O jogo acontece em um laboratório brasileiro, onde o jogador deve montar a célula corretamente com as organelas.</a:t>
            </a:r>
          </a:p>
          <a:p>
            <a:r>
              <a:rPr lang="pt-BR" sz="1800" dirty="0"/>
              <a:t>O desafio é completar a montagem dentro do tempo limite, ganhando estrelas com base no desempenho.</a:t>
            </a:r>
          </a:p>
          <a:p>
            <a:r>
              <a:rPr lang="pt-BR" sz="1800" dirty="0"/>
              <a:t>O jogo incentiva a aprendizagem sobre organelas celulares e suas funções, exigindo conhecimento para progredir.</a:t>
            </a:r>
          </a:p>
          <a:p>
            <a:r>
              <a:rPr lang="pt-BR" sz="1800" dirty="0"/>
              <a:t>A precisão na montagem é essencial para avançar e ganhar estrelas.</a:t>
            </a:r>
          </a:p>
        </p:txBody>
      </p:sp>
    </p:spTree>
    <p:extLst>
      <p:ext uri="{BB962C8B-B14F-4D97-AF65-F5344CB8AC3E}">
        <p14:creationId xmlns:p14="http://schemas.microsoft.com/office/powerpoint/2010/main" val="1683325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57188-2EA0-4F22-8446-5AC58669B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Personagens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1C78F-1005-4D5D-8FD3-B6FF4F9F3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1384" cy="4351338"/>
          </a:xfrm>
        </p:spPr>
        <p:txBody>
          <a:bodyPr>
            <a:normAutofit/>
          </a:bodyPr>
          <a:lstStyle/>
          <a:p>
            <a:r>
              <a:rPr lang="pt-BR" sz="1800" dirty="0"/>
              <a:t>Player: IA controlando uma garra mecânica para transportar organelas até a célula, programado para cumprir com a meta de seu criador Dr. Michel.</a:t>
            </a:r>
          </a:p>
          <a:p>
            <a:endParaRPr lang="pt-BR" sz="1800" dirty="0"/>
          </a:p>
          <a:p>
            <a:endParaRPr lang="pt-BR" sz="1800" dirty="0"/>
          </a:p>
          <a:p>
            <a:endParaRPr lang="pt-BR" sz="1800" dirty="0"/>
          </a:p>
          <a:p>
            <a:r>
              <a:rPr lang="pt-BR" sz="1800" dirty="0"/>
              <a:t>Dr. Michel Dos Santos: Cientista experiente de 67 anos, com visual inspirado em Albert Einstein e Dr. </a:t>
            </a:r>
            <a:r>
              <a:rPr lang="pt-BR" sz="1800" dirty="0" err="1"/>
              <a:t>Kleiner</a:t>
            </a:r>
            <a:r>
              <a:rPr lang="pt-BR" sz="1800" dirty="0"/>
              <a:t>. Fornece dicas ao jogador e não possui habilidades especiais, armas ou ferramentas.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F024C99-DF69-4542-8928-CA807550A55F}"/>
              </a:ext>
            </a:extLst>
          </p:cNvPr>
          <p:cNvGrpSpPr/>
          <p:nvPr/>
        </p:nvGrpSpPr>
        <p:grpSpPr>
          <a:xfrm>
            <a:off x="7439025" y="1279842"/>
            <a:ext cx="3320467" cy="1421765"/>
            <a:chOff x="7439025" y="1279842"/>
            <a:chExt cx="3320467" cy="142176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E627A578-3BE7-41F4-98F9-CA51C7215BE2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9025" y="1285875"/>
              <a:ext cx="2114550" cy="1409700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368DFB4-1C01-4D18-800B-61AD79AE045F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5692" y="1279842"/>
              <a:ext cx="1193800" cy="1421765"/>
            </a:xfrm>
            <a:prstGeom prst="rect">
              <a:avLst/>
            </a:prstGeom>
          </p:spPr>
        </p:pic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92EC24-E357-4304-8AE7-FFF608CCD196}"/>
              </a:ext>
            </a:extLst>
          </p:cNvPr>
          <p:cNvSpPr txBox="1"/>
          <p:nvPr/>
        </p:nvSpPr>
        <p:spPr>
          <a:xfrm>
            <a:off x="7439025" y="2695575"/>
            <a:ext cx="332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Conceito do </a:t>
            </a:r>
            <a:r>
              <a:rPr lang="pt-BR" sz="1400" dirty="0" err="1"/>
              <a:t>PlayerC</a:t>
            </a:r>
            <a:endParaRPr lang="pt-BR" sz="1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A857B1A-AC5D-4272-AC12-3813A0585F7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27" y="3319263"/>
            <a:ext cx="1661692" cy="254792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A3A30B-DC48-4D0F-A7EF-FFEB588512C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25" y="3319263"/>
            <a:ext cx="1669936" cy="264950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FE464A3-D009-4BB2-9B24-4D6B4B6D301D}"/>
              </a:ext>
            </a:extLst>
          </p:cNvPr>
          <p:cNvSpPr txBox="1"/>
          <p:nvPr/>
        </p:nvSpPr>
        <p:spPr>
          <a:xfrm>
            <a:off x="7439024" y="6023074"/>
            <a:ext cx="332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Conceito do Dr. Michel</a:t>
            </a:r>
          </a:p>
        </p:txBody>
      </p:sp>
    </p:spTree>
    <p:extLst>
      <p:ext uri="{BB962C8B-B14F-4D97-AF65-F5344CB8AC3E}">
        <p14:creationId xmlns:p14="http://schemas.microsoft.com/office/powerpoint/2010/main" val="229099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8AA873-C95A-42F3-817B-28FFB2CD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Gameplay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731E56-1103-4825-8A4D-316DBC345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7833" cy="4351338"/>
          </a:xfrm>
        </p:spPr>
        <p:txBody>
          <a:bodyPr>
            <a:normAutofit/>
          </a:bodyPr>
          <a:lstStyle/>
          <a:p>
            <a:r>
              <a:rPr lang="pt-BR" sz="1800" dirty="0"/>
              <a:t>Tutorial e Conceitos: Início com opção de tutorial para ensinar conceitos básicos de estrutura celular, mostrando organelas necessárias.</a:t>
            </a:r>
          </a:p>
          <a:p>
            <a:r>
              <a:rPr lang="pt-BR" sz="1800" dirty="0"/>
              <a:t>Progressão por Níveis: Dividido em níveis representando órgãos do ser artificial, como Pulmão, Fígado, Coração, etc.</a:t>
            </a:r>
          </a:p>
          <a:p>
            <a:r>
              <a:rPr lang="pt-BR" sz="1800" dirty="0"/>
              <a:t>Ajuda do Cientista: Balão de fala permite chamar o Dr. Michel para dicas de montagem de acordo com o órgão em foco.</a:t>
            </a:r>
          </a:p>
          <a:p>
            <a:r>
              <a:rPr lang="pt-BR" sz="1800" dirty="0"/>
              <a:t>Sistema de Vidas: Erros levam à perda de vidas; dicas do Dr. Michel ajudam; esgotar vidas leva à tela de Game Over.</a:t>
            </a:r>
          </a:p>
          <a:p>
            <a:r>
              <a:rPr lang="pt-BR" sz="1800" dirty="0"/>
              <a:t>Estrelas e Moedas: Desempenho do jogador medido em estrelas; moedas concedidas por atender requisitos, mais para execução perfeita. Erros podem ser revistos após a fase.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47C1177-286D-4EFD-81BC-AE95F99E8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766" y="2366962"/>
            <a:ext cx="4241800" cy="238601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2EDDB12-D8F5-489E-B825-6AA851B80AAA}"/>
              </a:ext>
            </a:extLst>
          </p:cNvPr>
          <p:cNvSpPr txBox="1"/>
          <p:nvPr/>
        </p:nvSpPr>
        <p:spPr>
          <a:xfrm>
            <a:off x="7234766" y="4829175"/>
            <a:ext cx="332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Tela do </a:t>
            </a:r>
            <a:r>
              <a:rPr lang="pt-BR" sz="1400" dirty="0" err="1"/>
              <a:t>in-game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27411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253A-025E-4CE0-99B6-9D95CE51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Level</a:t>
            </a:r>
            <a:r>
              <a:rPr lang="pt-BR" dirty="0"/>
              <a:t> Design/Mundo do Jogo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F62C76-0BE8-4D8B-A8C1-BD82413C9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>
            <a:normAutofit/>
          </a:bodyPr>
          <a:lstStyle/>
          <a:p>
            <a:r>
              <a:rPr lang="pt-BR" sz="1800" dirty="0"/>
              <a:t>Cenário e Foco: Jogo ambientado no laboratório do Dr. Michel, com destaque para a mesa de desenvolvimento do ser eucarionte artificial.</a:t>
            </a:r>
          </a:p>
          <a:p>
            <a:r>
              <a:rPr lang="pt-BR" sz="1800" dirty="0"/>
              <a:t>Abordagem Educacional: Design de níveis baseado em órgãos, ensinando de forma lúdica a formação celular.</a:t>
            </a:r>
          </a:p>
          <a:p>
            <a:r>
              <a:rPr lang="pt-BR" sz="1800" dirty="0"/>
              <a:t>Atmosfera: Clima alegre e tranquilo para manter o jogador engajado na montagem da célula.</a:t>
            </a:r>
          </a:p>
          <a:p>
            <a:r>
              <a:rPr lang="pt-BR" sz="1800" dirty="0"/>
              <a:t>Trilha Sonora: Música de jazz calma e animadora, incentivando o jogador a continuar jogando.</a:t>
            </a:r>
          </a:p>
          <a:p>
            <a:r>
              <a:rPr lang="pt-BR" sz="1800" dirty="0"/>
              <a:t>Sério e Lúdico: Mistura de elementos sérios com educação e diversão para promover aprendizado enquanto joga.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E9631CF-CFD0-4C86-9378-898BC89AB936}"/>
              </a:ext>
            </a:extLst>
          </p:cNvPr>
          <p:cNvGrpSpPr/>
          <p:nvPr/>
        </p:nvGrpSpPr>
        <p:grpSpPr>
          <a:xfrm>
            <a:off x="7629525" y="1943100"/>
            <a:ext cx="3333750" cy="3333750"/>
            <a:chOff x="7629525" y="1943100"/>
            <a:chExt cx="3333750" cy="333375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0FD057AD-E7F1-4400-ADF7-B04FF8344162}"/>
                </a:ext>
              </a:extLst>
            </p:cNvPr>
            <p:cNvSpPr/>
            <p:nvPr/>
          </p:nvSpPr>
          <p:spPr>
            <a:xfrm>
              <a:off x="7629525" y="1943100"/>
              <a:ext cx="3333750" cy="3333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Triângulo isósceles 4">
              <a:hlinkClick r:id="rId2" action="ppaction://hlinksldjump"/>
              <a:extLst>
                <a:ext uri="{FF2B5EF4-FFF2-40B4-BE49-F238E27FC236}">
                  <a16:creationId xmlns:a16="http://schemas.microsoft.com/office/drawing/2014/main" id="{1EC8FA78-344D-4F11-B421-CDF4BA14ECB5}"/>
                </a:ext>
              </a:extLst>
            </p:cNvPr>
            <p:cNvSpPr/>
            <p:nvPr/>
          </p:nvSpPr>
          <p:spPr>
            <a:xfrm rot="5400000">
              <a:off x="8415338" y="2695575"/>
              <a:ext cx="2190750" cy="18288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A5A4E11-C679-4C97-B3C7-DA6652FB9543}"/>
              </a:ext>
            </a:extLst>
          </p:cNvPr>
          <p:cNvSpPr/>
          <p:nvPr/>
        </p:nvSpPr>
        <p:spPr>
          <a:xfrm>
            <a:off x="12320588" y="228600"/>
            <a:ext cx="11525250" cy="6505575"/>
          </a:xfrm>
          <a:prstGeom prst="roundRect">
            <a:avLst>
              <a:gd name="adj" fmla="val 43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966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253A-025E-4CE0-99B6-9D95CE51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Level</a:t>
            </a:r>
            <a:r>
              <a:rPr lang="pt-BR" dirty="0"/>
              <a:t> Design/Mundo do Jogo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F62C76-0BE8-4D8B-A8C1-BD82413C9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>
            <a:normAutofit/>
          </a:bodyPr>
          <a:lstStyle/>
          <a:p>
            <a:r>
              <a:rPr lang="pt-BR" sz="1800" dirty="0"/>
              <a:t>Cenário e Foco: Jogo ambientado no laboratório do Dr. Michel, com destaque para a mesa de desenvolvimento do ser eucarionte artificial.</a:t>
            </a:r>
          </a:p>
          <a:p>
            <a:r>
              <a:rPr lang="pt-BR" sz="1800" dirty="0"/>
              <a:t>Abordagem Educacional: Design de níveis baseado em órgãos, ensinando de forma lúdica a formação celular.</a:t>
            </a:r>
          </a:p>
          <a:p>
            <a:r>
              <a:rPr lang="pt-BR" sz="1800" dirty="0"/>
              <a:t>Atmosfera: Clima alegre e tranquilo para manter o jogador engajado na montagem da célula.</a:t>
            </a:r>
          </a:p>
          <a:p>
            <a:r>
              <a:rPr lang="pt-BR" sz="1800" dirty="0"/>
              <a:t>Trilha Sonora: Música de jazz calma e animadora, incentivando o jogador a continuar jogando.</a:t>
            </a:r>
          </a:p>
          <a:p>
            <a:r>
              <a:rPr lang="pt-BR" sz="1800" dirty="0"/>
              <a:t>Sério e Lúdico: Mistura de elementos sérios com educação e diversão para promover aprendizado enquanto joga.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FD057AD-E7F1-4400-ADF7-B04FF8344162}"/>
              </a:ext>
            </a:extLst>
          </p:cNvPr>
          <p:cNvSpPr/>
          <p:nvPr/>
        </p:nvSpPr>
        <p:spPr>
          <a:xfrm>
            <a:off x="7629525" y="1943100"/>
            <a:ext cx="3333750" cy="3333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riângulo isósceles 4">
            <a:extLst>
              <a:ext uri="{FF2B5EF4-FFF2-40B4-BE49-F238E27FC236}">
                <a16:creationId xmlns:a16="http://schemas.microsoft.com/office/drawing/2014/main" id="{1EC8FA78-344D-4F11-B421-CDF4BA14ECB5}"/>
              </a:ext>
            </a:extLst>
          </p:cNvPr>
          <p:cNvSpPr/>
          <p:nvPr/>
        </p:nvSpPr>
        <p:spPr>
          <a:xfrm rot="5400000">
            <a:off x="8415338" y="2695575"/>
            <a:ext cx="2190750" cy="1828800"/>
          </a:xfrm>
          <a:prstGeom prst="triangle">
            <a:avLst/>
          </a:prstGeom>
          <a:solidFill>
            <a:schemeClr val="tx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8391C81-ACA4-4B03-947D-5FC9DF4F76AF}"/>
              </a:ext>
            </a:extLst>
          </p:cNvPr>
          <p:cNvSpPr/>
          <p:nvPr/>
        </p:nvSpPr>
        <p:spPr>
          <a:xfrm>
            <a:off x="1238250" y="228600"/>
            <a:ext cx="11525250" cy="6505575"/>
          </a:xfrm>
          <a:prstGeom prst="roundRect">
            <a:avLst>
              <a:gd name="adj" fmla="val 43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B14F49F-FC62-4915-B4DE-931B6EC8B35F}"/>
              </a:ext>
            </a:extLst>
          </p:cNvPr>
          <p:cNvSpPr txBox="1"/>
          <p:nvPr/>
        </p:nvSpPr>
        <p:spPr>
          <a:xfrm>
            <a:off x="1619250" y="571500"/>
            <a:ext cx="2705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Efeitos Sonoros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C65FB0F-0617-4273-B818-FDB4B9212AD5}"/>
              </a:ext>
            </a:extLst>
          </p:cNvPr>
          <p:cNvSpPr txBox="1"/>
          <p:nvPr/>
        </p:nvSpPr>
        <p:spPr>
          <a:xfrm>
            <a:off x="7343776" y="614035"/>
            <a:ext cx="142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Músicas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FE45D18-3718-4052-B51C-04D988ABC56C}"/>
              </a:ext>
            </a:extLst>
          </p:cNvPr>
          <p:cNvCxnSpPr/>
          <p:nvPr/>
        </p:nvCxnSpPr>
        <p:spPr>
          <a:xfrm>
            <a:off x="7010400" y="365125"/>
            <a:ext cx="0" cy="6149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>
            <a:extLst>
              <a:ext uri="{FF2B5EF4-FFF2-40B4-BE49-F238E27FC236}">
                <a16:creationId xmlns:a16="http://schemas.microsoft.com/office/drawing/2014/main" id="{B9C45733-A7CB-4C49-B985-439679F68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525" y="153478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FB5305EB-78EB-4BD2-BC02-55E4FDC88B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92434"/>
              </p:ext>
            </p:extLst>
          </p:nvPr>
        </p:nvGraphicFramePr>
        <p:xfrm>
          <a:off x="7629525" y="1534785"/>
          <a:ext cx="12477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Objeto de Shell de Gerenciador" showAsIcon="1" r:id="rId3" imgW="914400" imgH="591840" progId="Package">
                  <p:embed/>
                </p:oleObj>
              </mc:Choice>
              <mc:Fallback>
                <p:oleObj name="Objeto de Shell de Gerenciador" showAsIcon="1" r:id="rId3" imgW="914400" imgH="591840" progId="Packag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9525" y="1534785"/>
                        <a:ext cx="1247775" cy="80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4">
            <a:extLst>
              <a:ext uri="{FF2B5EF4-FFF2-40B4-BE49-F238E27FC236}">
                <a16:creationId xmlns:a16="http://schemas.microsoft.com/office/drawing/2014/main" id="{5914ADC9-8FC9-4DB5-895B-E185D5E4F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84D201DA-1161-4C33-AC75-8B0BBD754E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3820859"/>
              </p:ext>
            </p:extLst>
          </p:nvPr>
        </p:nvGraphicFramePr>
        <p:xfrm>
          <a:off x="7572374" y="3627766"/>
          <a:ext cx="1362075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Objeto de Shell de Gerenciador" showAsIcon="1" r:id="rId5" imgW="914400" imgH="591840" progId="Package">
                  <p:embed/>
                </p:oleObj>
              </mc:Choice>
              <mc:Fallback>
                <p:oleObj name="Objeto de Shell de Gerenciador" showAsIcon="1" r:id="rId5" imgW="914400" imgH="591840" progId="Packag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74" y="3627766"/>
                        <a:ext cx="1362075" cy="88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5269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EDFF8-C2F3-4A8D-BD16-7155409E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Experiência do Jogo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F3B07D-9065-40E7-AC34-8255CA7D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1016" cy="4351338"/>
          </a:xfrm>
        </p:spPr>
        <p:txBody>
          <a:bodyPr>
            <a:normAutofit/>
          </a:bodyPr>
          <a:lstStyle/>
          <a:p>
            <a:r>
              <a:rPr lang="pt-BR" sz="1800" dirty="0"/>
              <a:t>Propósito do Jogo: "</a:t>
            </a:r>
            <a:r>
              <a:rPr lang="pt-BR" sz="1800" dirty="0" err="1"/>
              <a:t>Organikos</a:t>
            </a:r>
            <a:r>
              <a:rPr lang="pt-BR" sz="1800" dirty="0"/>
              <a:t>" é um </a:t>
            </a:r>
            <a:r>
              <a:rPr lang="pt-BR" sz="1800" dirty="0" err="1"/>
              <a:t>serious</a:t>
            </a:r>
            <a:r>
              <a:rPr lang="pt-BR" sz="1800" dirty="0"/>
              <a:t> game que busca combinar aprendizado e diversão, proporcionando uma experiência tranquila e educativa.</a:t>
            </a:r>
          </a:p>
          <a:p>
            <a:r>
              <a:rPr lang="pt-BR" sz="1800" dirty="0"/>
              <a:t>Cenário e Imersão: A jogabilidade ocorre no laboratório do Dr. Michel, repleto de objetos e ferramentas utilizados em experimentos.</a:t>
            </a:r>
          </a:p>
          <a:p>
            <a:r>
              <a:rPr lang="pt-BR" sz="1800" dirty="0"/>
              <a:t>Menu e Atmosfera: O menu inicial exibe opções usuais (Novo Jogo, Carregar Jogo, Opções, Sair), acompanhado de música calma de jazz que define o clima do jogo.</a:t>
            </a:r>
          </a:p>
          <a:p>
            <a:r>
              <a:rPr lang="pt-BR" sz="1800" dirty="0"/>
              <a:t>Clima e Dinâmica: A atmosfera é tranquila e confortável para incentivar o jogador a executar ações com facilidade, ampliando a dinâmica de aprendizado.</a:t>
            </a:r>
          </a:p>
          <a:p>
            <a:r>
              <a:rPr lang="pt-BR" sz="1800" dirty="0"/>
              <a:t>Estética e Tema: A paleta de cores azuladas remete a um ambiente de laboratório, conectando o jogador à ideia de um projeto científico de criação de um ser eucarionte.</a:t>
            </a:r>
          </a:p>
        </p:txBody>
      </p:sp>
    </p:spTree>
    <p:extLst>
      <p:ext uri="{BB962C8B-B14F-4D97-AF65-F5344CB8AC3E}">
        <p14:creationId xmlns:p14="http://schemas.microsoft.com/office/powerpoint/2010/main" val="1305603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FA28CA-6492-4CF9-BA45-B97D8953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4B90D1-748B-4C54-B0E9-4575A4644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t-BR" dirty="0">
                <a:solidFill>
                  <a:srgbClr val="FFFFFF"/>
                </a:solidFill>
              </a:rPr>
              <a:t>Link para o funcionamento das telas e sua progressão:</a:t>
            </a:r>
          </a:p>
          <a:p>
            <a:pPr marL="0" indent="0" algn="ctr">
              <a:buNone/>
            </a:pPr>
            <a:r>
              <a:rPr lang="pt-BR" dirty="0">
                <a:hlinkClick r:id="rId2"/>
              </a:rPr>
              <a:t>https://www.figma.com/file/Wjmd4WdnUNy4iVvFzjBlez/Organikos-Fluxograma?type=design&amp;node-id=0-1&amp;mode=design&amp;t=MIDUIfvszH0eR6bE-0</a:t>
            </a: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0420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0522A828FEFCD4391573ADE9A711AC3" ma:contentTypeVersion="10" ma:contentTypeDescription="Crie um novo documento." ma:contentTypeScope="" ma:versionID="1f593defcb3ec4e8cfafab8c8aca8211">
  <xsd:schema xmlns:xsd="http://www.w3.org/2001/XMLSchema" xmlns:xs="http://www.w3.org/2001/XMLSchema" xmlns:p="http://schemas.microsoft.com/office/2006/metadata/properties" xmlns:ns2="d57bb2dd-17b8-4bec-9d95-3d871470a565" xmlns:ns3="1fe9e26c-f42f-43c2-a551-43abad2b5799" targetNamespace="http://schemas.microsoft.com/office/2006/metadata/properties" ma:root="true" ma:fieldsID="fd0521c721e6fa4a1be3af2d811c736d" ns2:_="" ns3:_="">
    <xsd:import namespace="d57bb2dd-17b8-4bec-9d95-3d871470a565"/>
    <xsd:import namespace="1fe9e26c-f42f-43c2-a551-43abad2b57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7bb2dd-17b8-4bec-9d95-3d871470a5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Marcações de imagem" ma:readOnly="false" ma:fieldId="{5cf76f15-5ced-4ddc-b409-7134ff3c332f}" ma:taxonomyMulti="true" ma:sspId="72970e29-ff6a-4bc8-b0ca-68e6388e55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e9e26c-f42f-43c2-a551-43abad2b5799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1cb3c248-0264-4231-b2ac-480733570447}" ma:internalName="TaxCatchAll" ma:showField="CatchAllData" ma:web="1fe9e26c-f42f-43c2-a551-43abad2b579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fe9e26c-f42f-43c2-a551-43abad2b5799" xsi:nil="true"/>
    <lcf76f155ced4ddcb4097134ff3c332f xmlns="d57bb2dd-17b8-4bec-9d95-3d871470a56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08D3796-58AF-44F5-82D8-0CBE201C06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7bb2dd-17b8-4bec-9d95-3d871470a565"/>
    <ds:schemaRef ds:uri="1fe9e26c-f42f-43c2-a551-43abad2b57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714221-778E-469A-9BA4-C1955A18BF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8DCE8B-ADD7-42E3-ABC4-C288E4FB45A5}">
  <ds:schemaRefs>
    <ds:schemaRef ds:uri="http://schemas.microsoft.com/office/2006/metadata/properties"/>
    <ds:schemaRef ds:uri="http://schemas.microsoft.com/office/infopath/2007/PartnerControls"/>
    <ds:schemaRef ds:uri="1fe9e26c-f42f-43c2-a551-43abad2b5799"/>
    <ds:schemaRef ds:uri="d57bb2dd-17b8-4bec-9d95-3d871470a56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</TotalTime>
  <Words>986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Segoe UI Semibold</vt:lpstr>
      <vt:lpstr>Office Theme</vt:lpstr>
      <vt:lpstr>Pacote</vt:lpstr>
      <vt:lpstr>Construa o primeiro ser eucarionte artificial com</vt:lpstr>
      <vt:lpstr>Apresentação do PowerPoint</vt:lpstr>
      <vt:lpstr>Resumo do Jogo</vt:lpstr>
      <vt:lpstr>Personagens</vt:lpstr>
      <vt:lpstr>Gameplay</vt:lpstr>
      <vt:lpstr>Level Design/Mundo do Jogo</vt:lpstr>
      <vt:lpstr>Level Design/Mundo do Jogo</vt:lpstr>
      <vt:lpstr>Experiência do Jogo</vt:lpstr>
      <vt:lpstr>Interface</vt:lpstr>
      <vt:lpstr>Interface</vt:lpstr>
      <vt:lpstr>Mecânicas</vt:lpstr>
      <vt:lpstr>Material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Construa o primeiro ser eucarionte artificial com Organikos</dc:title>
  <dc:creator>Arthur De Andrade Meireles Nagahara</dc:creator>
  <cp:lastModifiedBy>João Pedro Pimenta De Oliveira </cp:lastModifiedBy>
  <cp:revision>16</cp:revision>
  <dcterms:created xsi:type="dcterms:W3CDTF">2023-08-16T14:03:21Z</dcterms:created>
  <dcterms:modified xsi:type="dcterms:W3CDTF">2023-08-23T13:07:40Z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0x010100E0522A828FEFCD4391573ADE9A711AC3</vt:lpwstr>
  </property>
</Properties>
</file>